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71" r:id="rId6"/>
    <p:sldId id="272" r:id="rId7"/>
    <p:sldId id="276" r:id="rId8"/>
    <p:sldId id="273" r:id="rId9"/>
    <p:sldId id="274" r:id="rId10"/>
    <p:sldId id="262" r:id="rId11"/>
    <p:sldId id="277" r:id="rId12"/>
    <p:sldId id="278" r:id="rId13"/>
    <p:sldId id="279" r:id="rId14"/>
    <p:sldId id="280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1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6D60F-3ED0-4D26-88BC-961060A7A52C}" type="datetimeFigureOut">
              <a:rPr lang="zh-TW" altLang="en-US" smtClean="0"/>
              <a:t>2013/3/6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06E89-722E-40E2-A015-4DC2FC6A2E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96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0460-7C2A-45B8-A7B8-FF9FFFBA6DE9}" type="datetime1">
              <a:rPr lang="zh-TW" altLang="en-US" smtClean="0"/>
              <a:t>2013/3/6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E442-5908-488F-AF6C-C84BE6D89A63}" type="datetime1">
              <a:rPr lang="zh-TW" altLang="en-US" smtClean="0"/>
              <a:t>2013/3/6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3F64-64B0-4EFB-BD8B-3C51365DE909}" type="datetime1">
              <a:rPr lang="zh-TW" altLang="en-US" smtClean="0"/>
              <a:t>2013/3/6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7C77-A9B3-49CF-8F8B-649DBD5288F2}" type="datetime1">
              <a:rPr lang="zh-TW" altLang="en-US" smtClean="0"/>
              <a:t>2013/3/6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9B6B-77AD-434B-8CBB-02A6EBDDB24A}" type="datetime1">
              <a:rPr lang="zh-TW" altLang="en-US" smtClean="0"/>
              <a:t>2013/3/6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431-D196-4ECE-A439-92BD4D89F719}" type="datetime1">
              <a:rPr lang="zh-TW" altLang="en-US" smtClean="0"/>
              <a:t>2013/3/6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AD8A-2E41-4797-A185-2548AD0EFEAA}" type="datetime1">
              <a:rPr lang="zh-TW" altLang="en-US" smtClean="0"/>
              <a:t>2013/3/6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507C-9850-493B-9E95-38D3DC226DB0}" type="datetime1">
              <a:rPr lang="zh-TW" altLang="en-US" smtClean="0"/>
              <a:t>2013/3/6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D2E7-E409-4F70-B8E9-2E988B17AB10}" type="datetime1">
              <a:rPr lang="zh-TW" altLang="en-US" smtClean="0"/>
              <a:t>2013/3/6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47C-BBEE-4AC9-A1AA-E17A46ADD3C0}" type="datetime1">
              <a:rPr lang="zh-TW" altLang="en-US" smtClean="0"/>
              <a:t>2013/3/6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CC11-7F20-406E-B816-3AA5F0BA9D1E}" type="datetime1">
              <a:rPr lang="zh-TW" altLang="en-US" smtClean="0"/>
              <a:t>2013/3/6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95998D8-524E-4A30-82AE-FBCE5F46D1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A83E39A-EA2B-4EAD-BF86-28E6CDCC7AAE}" type="datetime1">
              <a:rPr lang="zh-TW" altLang="en-US" smtClean="0"/>
              <a:t>2013/3/6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543800" cy="2016224"/>
          </a:xfrm>
        </p:spPr>
        <p:txBody>
          <a:bodyPr/>
          <a:lstStyle/>
          <a:p>
            <a:r>
              <a:rPr lang="en-US" altLang="zh-TW" sz="3600" dirty="0"/>
              <a:t>A Pattern-Matching Scheme With High </a:t>
            </a:r>
            <a:r>
              <a:rPr lang="en-US" altLang="zh-TW" sz="3600" dirty="0" smtClean="0"/>
              <a:t>Throughput Performance </a:t>
            </a:r>
            <a:r>
              <a:rPr lang="en-US" altLang="zh-TW" sz="3600" dirty="0"/>
              <a:t>and Low Memory Requirement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6461760" cy="2569840"/>
          </a:xfrm>
        </p:spPr>
        <p:txBody>
          <a:bodyPr/>
          <a:lstStyle/>
          <a:p>
            <a:pPr>
              <a:spcBef>
                <a:spcPct val="35000"/>
              </a:spcBef>
              <a:buClr>
                <a:schemeClr val="accent3"/>
              </a:buClr>
              <a:defRPr/>
            </a:pP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Author: </a:t>
            </a:r>
            <a:r>
              <a:rPr lang="en-US" altLang="zh-TW" dirty="0" err="1"/>
              <a:t>Tsern-Huei</a:t>
            </a:r>
            <a:r>
              <a:rPr lang="en-US" altLang="zh-TW" dirty="0"/>
              <a:t> Lee</a:t>
            </a:r>
            <a:r>
              <a:rPr lang="en-US" altLang="zh-TW" i="1" dirty="0"/>
              <a:t>, </a:t>
            </a:r>
            <a:r>
              <a:rPr lang="en-US" altLang="zh-TW" dirty="0" err="1" smtClean="0"/>
              <a:t>Nai-Lun</a:t>
            </a:r>
            <a:r>
              <a:rPr lang="en-US" altLang="zh-TW" dirty="0" smtClean="0"/>
              <a:t> </a:t>
            </a:r>
            <a:r>
              <a:rPr lang="en-US" altLang="zh-TW" dirty="0"/>
              <a:t>Huang</a:t>
            </a:r>
            <a:endParaRPr lang="en-US" altLang="zh-TW" dirty="0" smtClean="0"/>
          </a:p>
          <a:p>
            <a:pPr>
              <a:spcBef>
                <a:spcPct val="35000"/>
              </a:spcBef>
              <a:buClr>
                <a:schemeClr val="accent3"/>
              </a:buClr>
              <a:defRPr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Publisher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dirty="0" smtClean="0">
                <a:cs typeface="Times New Roman" pitchFamily="18" charset="0"/>
              </a:rPr>
              <a:t>TRANSACTIONS </a:t>
            </a:r>
            <a:r>
              <a:rPr lang="en-US" altLang="zh-TW" dirty="0">
                <a:cs typeface="Times New Roman" pitchFamily="18" charset="0"/>
              </a:rPr>
              <a:t>ON </a:t>
            </a:r>
            <a:r>
              <a:rPr lang="en-US" altLang="zh-TW" dirty="0" smtClean="0">
                <a:cs typeface="Times New Roman" pitchFamily="18" charset="0"/>
              </a:rPr>
              <a:t>NETWORKING,2012</a:t>
            </a:r>
          </a:p>
          <a:p>
            <a:pPr>
              <a:spcBef>
                <a:spcPct val="35000"/>
              </a:spcBef>
              <a:buClr>
                <a:schemeClr val="accent3"/>
              </a:buClr>
              <a:defRPr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Presenter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Jia-Wei,Yu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Clr>
                <a:schemeClr val="accent3"/>
              </a:buClr>
              <a:defRPr/>
            </a:pP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2013/3/6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3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Verification engine (1/5)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501008"/>
            <a:ext cx="8928992" cy="289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71296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3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Verification engine </a:t>
            </a:r>
            <a:r>
              <a:rPr lang="en-US" altLang="zh-TW" dirty="0" smtClean="0"/>
              <a:t>(2/5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1872208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Branch state </a:t>
            </a:r>
          </a:p>
          <a:p>
            <a:r>
              <a:rPr lang="en-US" altLang="zh-TW" dirty="0" smtClean="0">
                <a:solidFill>
                  <a:srgbClr val="0070C0"/>
                </a:solidFill>
              </a:rPr>
              <a:t>First single child state</a:t>
            </a:r>
          </a:p>
          <a:p>
            <a:r>
              <a:rPr lang="en-US" altLang="zh-TW" dirty="0" smtClean="0">
                <a:solidFill>
                  <a:srgbClr val="00B050"/>
                </a:solidFill>
              </a:rPr>
              <a:t>Leaf state / match state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889248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107504" y="3789040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347864" y="3782948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211960" y="3793976"/>
            <a:ext cx="576064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211960" y="4372250"/>
            <a:ext cx="576064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8316416" y="3782948"/>
            <a:ext cx="576064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660232" y="4354760"/>
            <a:ext cx="576064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971600" y="3776609"/>
            <a:ext cx="473512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920324" y="5027850"/>
            <a:ext cx="576064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920324" y="5877272"/>
            <a:ext cx="576064" cy="5040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2555776" y="5027850"/>
            <a:ext cx="576064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868144" y="5027850"/>
            <a:ext cx="576064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347864" y="5877272"/>
            <a:ext cx="576064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5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Verification engine </a:t>
            </a:r>
            <a:r>
              <a:rPr lang="en-US" altLang="zh-TW" dirty="0" smtClean="0"/>
              <a:t>(3/5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4" y="2204864"/>
            <a:ext cx="874776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090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Verification engine </a:t>
            </a:r>
            <a:r>
              <a:rPr lang="en-US" altLang="zh-TW" dirty="0" smtClean="0"/>
              <a:t>(4/5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Our design </a:t>
            </a:r>
            <a:r>
              <a:rPr lang="en-US" altLang="zh-TW" sz="2400" dirty="0"/>
              <a:t>needs </a:t>
            </a:r>
            <a:r>
              <a:rPr lang="en-US" altLang="zh-TW" sz="2400" dirty="0">
                <a:solidFill>
                  <a:srgbClr val="FF0000"/>
                </a:solidFill>
              </a:rPr>
              <a:t>two bits for every explicit state to indicate its </a:t>
            </a:r>
            <a:r>
              <a:rPr lang="en-US" altLang="zh-TW" sz="2400" dirty="0" smtClean="0">
                <a:solidFill>
                  <a:srgbClr val="FF0000"/>
                </a:solidFill>
              </a:rPr>
              <a:t>type</a:t>
            </a:r>
            <a:r>
              <a:rPr lang="en-US" altLang="zh-TW" sz="2400" dirty="0" smtClean="0"/>
              <a:t> (branch</a:t>
            </a:r>
            <a:r>
              <a:rPr lang="en-US" altLang="zh-TW" sz="2400" dirty="0"/>
              <a:t>, single-child, or leaf) and </a:t>
            </a:r>
            <a:r>
              <a:rPr lang="en-US" altLang="zh-TW" sz="2400" dirty="0">
                <a:solidFill>
                  <a:srgbClr val="FF0000"/>
                </a:solidFill>
              </a:rPr>
              <a:t>another bit to </a:t>
            </a:r>
            <a:r>
              <a:rPr lang="en-US" altLang="zh-TW" sz="2400" dirty="0" smtClean="0">
                <a:solidFill>
                  <a:srgbClr val="FF0000"/>
                </a:solidFill>
              </a:rPr>
              <a:t>indicate whether or </a:t>
            </a:r>
            <a:r>
              <a:rPr lang="en-US" altLang="zh-TW" sz="2400" dirty="0">
                <a:solidFill>
                  <a:srgbClr val="FF0000"/>
                </a:solidFill>
              </a:rPr>
              <a:t>not a match is found in the state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3356992"/>
            <a:ext cx="8724652" cy="106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7" y="4653136"/>
            <a:ext cx="8932689" cy="141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411760" y="3356992"/>
            <a:ext cx="3240360" cy="10688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94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Verification engine </a:t>
            </a:r>
            <a:r>
              <a:rPr lang="en-US" altLang="zh-TW" dirty="0" smtClean="0"/>
              <a:t>(5/5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i="1" dirty="0" err="1" smtClean="0"/>
              <a:t>Compacted_Patterns</a:t>
            </a:r>
            <a:endParaRPr lang="en-US" altLang="zh-TW" sz="2800" b="1" i="1" dirty="0" smtClean="0"/>
          </a:p>
          <a:p>
            <a:endParaRPr lang="en-US" altLang="zh-TW" i="1" dirty="0"/>
          </a:p>
          <a:p>
            <a:endParaRPr lang="en-US" altLang="zh-TW" i="1" dirty="0" smtClean="0"/>
          </a:p>
          <a:p>
            <a:endParaRPr lang="en-US" altLang="zh-TW" i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8" y="2060848"/>
            <a:ext cx="8675365" cy="91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0" y="3115361"/>
            <a:ext cx="8554001" cy="365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07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 result (1/6)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The experiments are conducted on a PC with an Intel </a:t>
            </a:r>
            <a:r>
              <a:rPr lang="en-US" altLang="zh-TW" dirty="0" smtClean="0"/>
              <a:t>Pentium 4 </a:t>
            </a:r>
            <a:r>
              <a:rPr lang="en-US" altLang="zh-TW" dirty="0"/>
              <a:t>CPU operating at 2.80 GHz with 512 MB of RAM, 8 </a:t>
            </a:r>
            <a:r>
              <a:rPr lang="en-US" altLang="zh-TW" dirty="0" err="1" smtClean="0"/>
              <a:t>kB</a:t>
            </a:r>
            <a:r>
              <a:rPr lang="en-US" altLang="zh-TW" dirty="0" smtClean="0"/>
              <a:t> L1 </a:t>
            </a:r>
            <a:r>
              <a:rPr lang="en-US" altLang="zh-TW" dirty="0"/>
              <a:t>data cache, and 512 </a:t>
            </a:r>
            <a:r>
              <a:rPr lang="en-US" altLang="zh-TW" dirty="0" err="1"/>
              <a:t>kB</a:t>
            </a:r>
            <a:r>
              <a:rPr lang="en-US" altLang="zh-TW" dirty="0"/>
              <a:t> L2 cache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The entire </a:t>
            </a:r>
            <a:r>
              <a:rPr lang="en-US" altLang="zh-TW" dirty="0" err="1"/>
              <a:t>ClamAV</a:t>
            </a:r>
            <a:r>
              <a:rPr lang="en-US" altLang="zh-TW" dirty="0"/>
              <a:t> </a:t>
            </a:r>
            <a:r>
              <a:rPr lang="en-US" altLang="zh-TW" dirty="0" smtClean="0"/>
              <a:t>pattern set </a:t>
            </a:r>
            <a:r>
              <a:rPr lang="en-US" altLang="zh-TW" dirty="0"/>
              <a:t>is used, containing </a:t>
            </a:r>
            <a:r>
              <a:rPr lang="en-US" altLang="zh-TW" dirty="0" smtClean="0">
                <a:solidFill>
                  <a:srgbClr val="FF0000"/>
                </a:solidFill>
              </a:rPr>
              <a:t>29179 </a:t>
            </a:r>
            <a:r>
              <a:rPr lang="en-US" altLang="zh-TW" dirty="0">
                <a:solidFill>
                  <a:srgbClr val="FF0000"/>
                </a:solidFill>
              </a:rPr>
              <a:t>string</a:t>
            </a:r>
            <a:r>
              <a:rPr lang="en-US" altLang="zh-TW" dirty="0"/>
              <a:t> signatures</a:t>
            </a:r>
            <a:r>
              <a:rPr lang="en-US" altLang="zh-TW" dirty="0">
                <a:solidFill>
                  <a:srgbClr val="FF0000"/>
                </a:solidFill>
              </a:rPr>
              <a:t>. The </a:t>
            </a:r>
            <a:r>
              <a:rPr lang="en-US" altLang="zh-TW" dirty="0" smtClean="0">
                <a:solidFill>
                  <a:srgbClr val="FF0000"/>
                </a:solidFill>
              </a:rPr>
              <a:t>minimum, maximum</a:t>
            </a:r>
            <a:r>
              <a:rPr lang="en-US" altLang="zh-TW" dirty="0">
                <a:solidFill>
                  <a:srgbClr val="FF0000"/>
                </a:solidFill>
              </a:rPr>
              <a:t>, average, and total lengths of the signatures </a:t>
            </a:r>
            <a:r>
              <a:rPr lang="en-US" altLang="zh-TW" dirty="0" smtClean="0">
                <a:solidFill>
                  <a:srgbClr val="FF0000"/>
                </a:solidFill>
              </a:rPr>
              <a:t>are 10</a:t>
            </a:r>
            <a:r>
              <a:rPr lang="en-US" altLang="zh-TW" dirty="0">
                <a:solidFill>
                  <a:srgbClr val="FF0000"/>
                </a:solidFill>
              </a:rPr>
              <a:t>, 210, 66.43, and </a:t>
            </a:r>
            <a:r>
              <a:rPr lang="en-US" altLang="zh-TW" dirty="0" smtClean="0">
                <a:solidFill>
                  <a:srgbClr val="FF0000"/>
                </a:solidFill>
              </a:rPr>
              <a:t>1938433 </a:t>
            </a:r>
            <a:r>
              <a:rPr lang="en-US" altLang="zh-TW" dirty="0">
                <a:solidFill>
                  <a:srgbClr val="FF0000"/>
                </a:solidFill>
              </a:rPr>
              <a:t>B</a:t>
            </a:r>
            <a:r>
              <a:rPr lang="en-US" altLang="zh-TW" dirty="0"/>
              <a:t>, respectively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The </a:t>
            </a:r>
            <a:r>
              <a:rPr lang="en-US" altLang="zh-TW" dirty="0">
                <a:solidFill>
                  <a:srgbClr val="FF0000"/>
                </a:solidFill>
              </a:rPr>
              <a:t>total </a:t>
            </a:r>
            <a:r>
              <a:rPr lang="en-US" altLang="zh-TW" dirty="0" smtClean="0">
                <a:solidFill>
                  <a:srgbClr val="FF0000"/>
                </a:solidFill>
              </a:rPr>
              <a:t>number of </a:t>
            </a:r>
            <a:r>
              <a:rPr lang="en-US" altLang="zh-TW" dirty="0">
                <a:solidFill>
                  <a:srgbClr val="FF0000"/>
                </a:solidFill>
              </a:rPr>
              <a:t>states</a:t>
            </a:r>
            <a:r>
              <a:rPr lang="en-US" altLang="zh-TW" dirty="0"/>
              <a:t> generated by the AC algorithm is </a:t>
            </a:r>
            <a:r>
              <a:rPr lang="en-US" altLang="zh-TW" dirty="0" smtClean="0">
                <a:solidFill>
                  <a:srgbClr val="FF0000"/>
                </a:solidFill>
              </a:rPr>
              <a:t>1844895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Input data : 2.2 MB</a:t>
            </a:r>
          </a:p>
        </p:txBody>
      </p:sp>
    </p:spTree>
    <p:extLst>
      <p:ext uri="{BB962C8B-B14F-4D97-AF65-F5344CB8AC3E}">
        <p14:creationId xmlns:p14="http://schemas.microsoft.com/office/powerpoint/2010/main" val="1225323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</a:t>
            </a:r>
            <a:r>
              <a:rPr lang="en-US" altLang="zh-TW" dirty="0" smtClean="0"/>
              <a:t>result (2/6)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6428209" cy="469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274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</a:t>
            </a:r>
            <a:r>
              <a:rPr lang="en-US" altLang="zh-TW" dirty="0" smtClean="0"/>
              <a:t>result (3/6)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6855"/>
            <a:ext cx="7704856" cy="532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866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</a:t>
            </a:r>
            <a:r>
              <a:rPr lang="en-US" altLang="zh-TW" dirty="0" smtClean="0"/>
              <a:t>result (4/6)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8532440" cy="355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973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</a:t>
            </a:r>
            <a:r>
              <a:rPr lang="en-US" altLang="zh-TW" dirty="0" smtClean="0"/>
              <a:t>result (5/6)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9972" y="5301208"/>
            <a:ext cx="7620000" cy="124360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If </a:t>
            </a:r>
            <a:r>
              <a:rPr lang="en-US" altLang="zh-TW" dirty="0"/>
              <a:t>the average </a:t>
            </a:r>
            <a:r>
              <a:rPr lang="en-US" altLang="zh-TW" dirty="0" smtClean="0"/>
              <a:t>size of </a:t>
            </a:r>
            <a:r>
              <a:rPr lang="en-US" altLang="zh-TW" dirty="0"/>
              <a:t>a malicious program is 1 </a:t>
            </a:r>
            <a:r>
              <a:rPr lang="en-US" altLang="zh-TW" dirty="0" err="1"/>
              <a:t>kB</a:t>
            </a:r>
            <a:r>
              <a:rPr lang="en-US" altLang="zh-TW" dirty="0"/>
              <a:t>, then the respective </a:t>
            </a:r>
            <a:r>
              <a:rPr lang="en-US" altLang="zh-TW" dirty="0" smtClean="0"/>
              <a:t>fraction of </a:t>
            </a:r>
            <a:r>
              <a:rPr lang="en-US" altLang="zh-TW" dirty="0"/>
              <a:t>malicious traffic for 10, 100, or 1000 signatures is </a:t>
            </a:r>
            <a:r>
              <a:rPr lang="en-US" altLang="zh-TW" dirty="0" smtClean="0"/>
              <a:t>about </a:t>
            </a:r>
            <a:r>
              <a:rPr lang="en-US" altLang="zh-TW" dirty="0" smtClean="0">
                <a:solidFill>
                  <a:srgbClr val="FF0000"/>
                </a:solidFill>
              </a:rPr>
              <a:t>0.45</a:t>
            </a:r>
            <a:r>
              <a:rPr lang="en-US" altLang="zh-TW" dirty="0">
                <a:solidFill>
                  <a:srgbClr val="FF0000"/>
                </a:solidFill>
              </a:rPr>
              <a:t>%, 4.5%, or 45%.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84887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53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r>
              <a:rPr lang="en-US" altLang="zh-TW" dirty="0"/>
              <a:t>This paper presents a pattern-matching architecture </a:t>
            </a:r>
            <a:r>
              <a:rPr lang="en-US" altLang="zh-TW" dirty="0" smtClean="0"/>
              <a:t>with high </a:t>
            </a:r>
            <a:r>
              <a:rPr lang="en-US" altLang="zh-TW" dirty="0"/>
              <a:t>throughput performance and low memory requirements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Similar to the WM </a:t>
            </a:r>
            <a:r>
              <a:rPr lang="en-US" altLang="zh-TW" dirty="0" smtClean="0">
                <a:solidFill>
                  <a:srgbClr val="FF0000"/>
                </a:solidFill>
              </a:rPr>
              <a:t>algorithm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Shift </a:t>
            </a:r>
            <a:r>
              <a:rPr lang="en-US" altLang="zh-TW" dirty="0">
                <a:solidFill>
                  <a:srgbClr val="FF0000"/>
                </a:solidFill>
              </a:rPr>
              <a:t>table</a:t>
            </a:r>
            <a:r>
              <a:rPr lang="en-US" altLang="zh-TW" dirty="0"/>
              <a:t> </a:t>
            </a:r>
            <a:r>
              <a:rPr lang="en-US" altLang="zh-TW" dirty="0" smtClean="0"/>
              <a:t>is replaced </a:t>
            </a:r>
            <a:r>
              <a:rPr lang="en-US" altLang="zh-TW" dirty="0"/>
              <a:t>by </a:t>
            </a:r>
            <a:r>
              <a:rPr lang="en-US" altLang="zh-TW" dirty="0" smtClean="0">
                <a:solidFill>
                  <a:srgbClr val="FF0000"/>
                </a:solidFill>
              </a:rPr>
              <a:t>Membership query module and Master bitmap</a:t>
            </a:r>
            <a:r>
              <a:rPr lang="en-US" altLang="zh-TW" dirty="0" smtClean="0"/>
              <a:t>.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P</a:t>
            </a:r>
            <a:r>
              <a:rPr lang="en-US" altLang="zh-TW" dirty="0" smtClean="0">
                <a:solidFill>
                  <a:srgbClr val="FF0000"/>
                </a:solidFill>
              </a:rPr>
              <a:t>refix table </a:t>
            </a:r>
            <a:r>
              <a:rPr lang="en-US" altLang="zh-TW" dirty="0" smtClean="0"/>
              <a:t>is replaced by </a:t>
            </a:r>
            <a:r>
              <a:rPr lang="en-US" altLang="zh-TW" dirty="0" smtClean="0">
                <a:solidFill>
                  <a:srgbClr val="FF0000"/>
                </a:solidFill>
              </a:rPr>
              <a:t>compressed AC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74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</a:t>
            </a:r>
            <a:r>
              <a:rPr lang="en-US" altLang="zh-TW" dirty="0" smtClean="0"/>
              <a:t>result (6/6)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522357" cy="164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4364"/>
            <a:ext cx="7416824" cy="360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86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Architecture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39" y="1484784"/>
            <a:ext cx="6398096" cy="504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0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Pre-filter design (1/6)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Pattern set : </a:t>
            </a:r>
            <a:r>
              <a:rPr lang="en-US" altLang="zh-TW" dirty="0" err="1" smtClean="0"/>
              <a:t>abcde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cdefg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ijklmn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Window = 5, block = 2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" y="2996952"/>
            <a:ext cx="878497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3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Pre-filter design </a:t>
            </a:r>
            <a:r>
              <a:rPr lang="en-US" altLang="zh-TW" dirty="0" smtClean="0"/>
              <a:t>(2/6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1168"/>
          </a:xfrm>
        </p:spPr>
        <p:txBody>
          <a:bodyPr>
            <a:normAutofit/>
          </a:bodyPr>
          <a:lstStyle/>
          <a:p>
            <a:r>
              <a:rPr lang="en-US" altLang="zh-TW" dirty="0"/>
              <a:t>Input data </a:t>
            </a:r>
            <a:r>
              <a:rPr lang="en-US" altLang="zh-TW" dirty="0" smtClean="0"/>
              <a:t>:</a:t>
            </a:r>
            <a:r>
              <a:rPr lang="en-US" altLang="zh-TW" sz="2400" dirty="0" err="1" smtClean="0"/>
              <a:t>xyzcdabcde</a:t>
            </a:r>
            <a:endParaRPr lang="en-US" altLang="zh-TW" dirty="0"/>
          </a:p>
          <a:p>
            <a:r>
              <a:rPr lang="en-US" altLang="zh-TW" dirty="0"/>
              <a:t>MB (master bitmap) = 1111</a:t>
            </a:r>
            <a:endParaRPr lang="zh-TW" altLang="en-US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sz="3200" dirty="0" err="1" smtClean="0"/>
              <a:t>xyzcdabcde</a:t>
            </a:r>
            <a:r>
              <a:rPr lang="en-US" altLang="zh-TW" sz="3200" dirty="0" smtClean="0"/>
              <a:t> </a:t>
            </a:r>
          </a:p>
          <a:p>
            <a:r>
              <a:rPr lang="en-US" altLang="zh-TW" dirty="0" smtClean="0"/>
              <a:t>QB (query bitmap) = 1010</a:t>
            </a:r>
          </a:p>
          <a:p>
            <a:r>
              <a:rPr lang="en-US" altLang="zh-TW" dirty="0" smtClean="0"/>
              <a:t>MB = MB &amp; QB = 1010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2" y="2636912"/>
            <a:ext cx="878497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827584" y="5805264"/>
            <a:ext cx="936104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22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Pre-filter design </a:t>
            </a:r>
            <a:r>
              <a:rPr lang="en-US" altLang="zh-TW" dirty="0" smtClean="0"/>
              <a:t>(3/6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altLang="zh-TW" dirty="0" smtClean="0"/>
              <a:t>                              </a:t>
            </a:r>
            <a:r>
              <a:rPr lang="en-US" altLang="zh-TW" sz="3200" dirty="0" smtClean="0"/>
              <a:t>MB = 1010</a:t>
            </a:r>
          </a:p>
          <a:p>
            <a:pPr marL="114300" indent="0">
              <a:buNone/>
            </a:pPr>
            <a:endParaRPr lang="en-US" altLang="zh-TW" dirty="0" smtClean="0"/>
          </a:p>
          <a:p>
            <a:pPr marL="114300" indent="0">
              <a:buNone/>
            </a:pPr>
            <a:r>
              <a:rPr lang="en-US" altLang="zh-TW" dirty="0" smtClean="0"/>
              <a:t>     Shift = m-k+1-r                          full match ?</a:t>
            </a:r>
          </a:p>
          <a:p>
            <a:pPr marL="11430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shift = 5 – 2 + 1 – 3 = 1             =&gt; 1 : full match , 0 : do nothing</a:t>
            </a:r>
          </a:p>
          <a:p>
            <a:pPr marL="114300" indent="0">
              <a:buNone/>
            </a:pPr>
            <a:endParaRPr lang="en-US" altLang="zh-TW" dirty="0"/>
          </a:p>
          <a:p>
            <a:pPr marL="114300" indent="0">
              <a:buNone/>
            </a:pPr>
            <a:endParaRPr lang="en-US" altLang="zh-TW" dirty="0" smtClean="0"/>
          </a:p>
          <a:p>
            <a:pPr marL="114300" indent="0">
              <a:buNone/>
            </a:pPr>
            <a:r>
              <a:rPr lang="en-US" altLang="zh-TW" dirty="0" smtClean="0"/>
              <a:t>MB = MB &gt;&gt; 1</a:t>
            </a:r>
          </a:p>
          <a:p>
            <a:pPr marL="114300" indent="0">
              <a:buNone/>
            </a:pPr>
            <a:r>
              <a:rPr lang="en-US" altLang="zh-TW" dirty="0" smtClean="0"/>
              <a:t>MB = 1101</a:t>
            </a:r>
          </a:p>
          <a:p>
            <a:pPr marL="114300" indent="0">
              <a:buNone/>
            </a:pPr>
            <a:r>
              <a:rPr lang="en-US" altLang="zh-TW" dirty="0" smtClean="0"/>
              <a:t>Filled with 1’s for the holes left by the shift.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6</a:t>
            </a:fld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3491880" y="2105348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139952" y="2105348"/>
            <a:ext cx="28803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2699792" y="2105348"/>
            <a:ext cx="1008112" cy="5315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4283968" y="2105348"/>
            <a:ext cx="504056" cy="53156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8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Pre-filter design </a:t>
            </a:r>
            <a:r>
              <a:rPr lang="en-US" altLang="zh-TW" dirty="0" smtClean="0"/>
              <a:t>(4/6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00200"/>
            <a:ext cx="7620000" cy="5141168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3200" dirty="0" err="1" smtClean="0"/>
              <a:t>xyzcdabcde</a:t>
            </a:r>
            <a:endParaRPr lang="en-US" altLang="zh-TW" sz="3200" dirty="0" smtClean="0"/>
          </a:p>
          <a:p>
            <a:r>
              <a:rPr lang="en-US" altLang="zh-TW" dirty="0" smtClean="0"/>
              <a:t>MB = 1101</a:t>
            </a:r>
          </a:p>
          <a:p>
            <a:r>
              <a:rPr lang="en-US" altLang="zh-TW" dirty="0" smtClean="0"/>
              <a:t>QB = 0000</a:t>
            </a:r>
          </a:p>
          <a:p>
            <a:r>
              <a:rPr lang="en-US" altLang="zh-TW" dirty="0" smtClean="0"/>
              <a:t>MB = MB &amp; QB = 0000 , shift 4</a:t>
            </a:r>
          </a:p>
          <a:p>
            <a:r>
              <a:rPr lang="en-US" altLang="zh-TW" dirty="0" smtClean="0"/>
              <a:t>=&gt; MB = 1111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" y="1605073"/>
            <a:ext cx="878497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1043608" y="4941168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1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Pre-filter design </a:t>
            </a:r>
            <a:r>
              <a:rPr lang="en-US" altLang="zh-TW" dirty="0" smtClean="0"/>
              <a:t>(5/6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00200"/>
            <a:ext cx="7620000" cy="506916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3200" dirty="0" err="1" smtClean="0"/>
              <a:t>xyzcdabcde</a:t>
            </a:r>
            <a:endParaRPr lang="en-US" altLang="zh-TW" sz="3200" dirty="0" smtClean="0"/>
          </a:p>
          <a:p>
            <a:r>
              <a:rPr lang="en-US" altLang="zh-TW" dirty="0" smtClean="0"/>
              <a:t>MB = 1111</a:t>
            </a:r>
          </a:p>
          <a:p>
            <a:r>
              <a:rPr lang="en-US" altLang="zh-TW" dirty="0" smtClean="0"/>
              <a:t>QB = 0101</a:t>
            </a:r>
          </a:p>
          <a:p>
            <a:r>
              <a:rPr lang="en-US" altLang="zh-TW" dirty="0" smtClean="0"/>
              <a:t>MB = MB &amp; QB = 0101 , do full match , shift 2</a:t>
            </a:r>
          </a:p>
          <a:p>
            <a:r>
              <a:rPr lang="en-US" altLang="zh-TW" dirty="0" smtClean="0"/>
              <a:t>=&gt; MB = 1101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" y="1605073"/>
            <a:ext cx="878497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1763688" y="4941168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0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Pre-filter design </a:t>
            </a:r>
            <a:r>
              <a:rPr lang="en-US" altLang="zh-TW" dirty="0" smtClean="0"/>
              <a:t>(6/6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 smtClean="0"/>
              <a:t>Input data : </a:t>
            </a:r>
            <a:r>
              <a:rPr lang="en-US" altLang="zh-TW" sz="3200" dirty="0" err="1" smtClean="0"/>
              <a:t>xxxdefxxx</a:t>
            </a:r>
            <a:endParaRPr lang="en-US" altLang="zh-TW" sz="3200" dirty="0" smtClean="0"/>
          </a:p>
          <a:p>
            <a:r>
              <a:rPr lang="en-US" altLang="zh-TW" sz="2800" dirty="0" smtClean="0"/>
              <a:t>MB = 1111 , QB = 0010</a:t>
            </a:r>
          </a:p>
          <a:p>
            <a:r>
              <a:rPr lang="en-US" altLang="zh-TW" sz="2800" dirty="0" smtClean="0"/>
              <a:t>MB = MB &amp; QB = 0010 , </a:t>
            </a:r>
            <a:r>
              <a:rPr lang="en-US" altLang="zh-TW" sz="2800" dirty="0"/>
              <a:t>we can  shift 1 byte</a:t>
            </a:r>
          </a:p>
          <a:p>
            <a:r>
              <a:rPr lang="en-US" altLang="zh-TW" sz="2800" dirty="0" smtClean="0"/>
              <a:t>Possible : </a:t>
            </a:r>
            <a:r>
              <a:rPr lang="en-US" altLang="zh-TW" sz="2800" dirty="0" err="1" smtClean="0"/>
              <a:t>xxdex</a:t>
            </a:r>
            <a:endParaRPr lang="en-US" altLang="zh-TW" sz="2800" dirty="0" smtClean="0"/>
          </a:p>
          <a:p>
            <a:r>
              <a:rPr lang="en-US" altLang="zh-TW" sz="2800" dirty="0" smtClean="0"/>
              <a:t>Impossible : </a:t>
            </a:r>
            <a:r>
              <a:rPr lang="en-US" altLang="zh-TW" sz="2800" dirty="0" err="1" smtClean="0"/>
              <a:t>xdexx</a:t>
            </a:r>
            <a:r>
              <a:rPr lang="en-US" altLang="zh-TW" sz="2800" dirty="0" smtClean="0"/>
              <a:t> , </a:t>
            </a:r>
            <a:r>
              <a:rPr lang="en-US" altLang="zh-TW" sz="2800" dirty="0" err="1" smtClean="0"/>
              <a:t>dexxx</a:t>
            </a:r>
            <a:endParaRPr lang="en-US" altLang="zh-TW" sz="2800" dirty="0" smtClean="0"/>
          </a:p>
          <a:p>
            <a:endParaRPr lang="en-US" altLang="zh-TW" dirty="0" smtClean="0"/>
          </a:p>
          <a:p>
            <a:r>
              <a:rPr lang="en-US" altLang="zh-TW" sz="3200" dirty="0"/>
              <a:t>Input data : </a:t>
            </a:r>
            <a:r>
              <a:rPr lang="en-US" altLang="zh-TW" sz="3200" dirty="0" err="1"/>
              <a:t>xxxdefxxx</a:t>
            </a:r>
            <a:endParaRPr lang="en-US" altLang="zh-TW" sz="3200" dirty="0"/>
          </a:p>
          <a:p>
            <a:r>
              <a:rPr lang="en-US" altLang="zh-TW" sz="2800" dirty="0" smtClean="0"/>
              <a:t>MB = 1001 , QB = ????</a:t>
            </a:r>
            <a:endParaRPr lang="en-US" altLang="zh-TW" sz="2800" dirty="0"/>
          </a:p>
          <a:p>
            <a:r>
              <a:rPr lang="en-US" altLang="zh-TW" sz="2800" dirty="0" smtClean="0"/>
              <a:t>Can shift 3 bytes or more.</a:t>
            </a:r>
            <a:endParaRPr lang="en-US" altLang="zh-TW" sz="2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98D8-524E-4A30-82AE-FBCE5F46D16A}" type="slidenum">
              <a:rPr lang="zh-TW" altLang="en-US" smtClean="0"/>
              <a:t>9</a:t>
            </a:fld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2843808" y="2102375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059832" y="5157192"/>
            <a:ext cx="8557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向下箭號 9"/>
          <p:cNvSpPr/>
          <p:nvPr/>
        </p:nvSpPr>
        <p:spPr>
          <a:xfrm>
            <a:off x="2339752" y="4258569"/>
            <a:ext cx="720080" cy="57606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39552" y="3284984"/>
            <a:ext cx="504056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6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600</TotalTime>
  <Words>543</Words>
  <Application>Microsoft Office PowerPoint</Application>
  <PresentationFormat>如螢幕大小 (4:3)</PresentationFormat>
  <Paragraphs>130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相鄰</vt:lpstr>
      <vt:lpstr>A Pattern-Matching Scheme With High Throughput Performance and Low Memory Requirement</vt:lpstr>
      <vt:lpstr>Introduction</vt:lpstr>
      <vt:lpstr>Architecture</vt:lpstr>
      <vt:lpstr>Pre-filter design (1/6)</vt:lpstr>
      <vt:lpstr>Pre-filter design (2/6)</vt:lpstr>
      <vt:lpstr>Pre-filter design (3/6)</vt:lpstr>
      <vt:lpstr>Pre-filter design (4/6)</vt:lpstr>
      <vt:lpstr>Pre-filter design (5/6)</vt:lpstr>
      <vt:lpstr>Pre-filter design (6/6)</vt:lpstr>
      <vt:lpstr>Verification engine (1/5)</vt:lpstr>
      <vt:lpstr>Verification engine (2/5)</vt:lpstr>
      <vt:lpstr>Verification engine (3/5)</vt:lpstr>
      <vt:lpstr>Verification engine (4/5)</vt:lpstr>
      <vt:lpstr>Verification engine (5/5)</vt:lpstr>
      <vt:lpstr>Experimental result (1/6)</vt:lpstr>
      <vt:lpstr>Experimental result (2/6)</vt:lpstr>
      <vt:lpstr>Experimental result (3/6)</vt:lpstr>
      <vt:lpstr>Experimental result (4/6)</vt:lpstr>
      <vt:lpstr>Experimental result (5/6)</vt:lpstr>
      <vt:lpstr>Experimental result (6/6)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Programmable Architecture for NFA-based String Matching</dc:title>
  <dc:creator>vltkc</dc:creator>
  <cp:lastModifiedBy>vltkc</cp:lastModifiedBy>
  <cp:revision>42</cp:revision>
  <dcterms:created xsi:type="dcterms:W3CDTF">2012-05-14T14:16:41Z</dcterms:created>
  <dcterms:modified xsi:type="dcterms:W3CDTF">2013-03-06T05:46:39Z</dcterms:modified>
</cp:coreProperties>
</file>